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9B68-9418-4457-9BD6-3027A110C44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B21CA-FA4C-4A85-99DF-4667986CD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57465-667A-410C-8991-CD96569386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57465-667A-410C-8991-CD96569386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6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57465-667A-410C-8991-CD96569386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9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57465-667A-410C-8991-CD96569386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7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4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0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9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DF03-AB50-423E-8BA6-5F9502DF8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79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717D-5C0F-4140-9F1D-D1A37265982E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CC4C-3C57-44A7-A1DC-2BA9FA1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936"/>
            <a:ext cx="6466014" cy="5783105"/>
          </a:xfrm>
          <a:prstGeom prst="rect">
            <a:avLst/>
          </a:prstGeom>
        </p:spPr>
      </p:pic>
      <p:sp>
        <p:nvSpPr>
          <p:cNvPr id="28674" name="Title 1"/>
          <p:cNvSpPr txBox="1">
            <a:spLocks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400" b="1">
                <a:solidFill>
                  <a:prstClr val="black"/>
                </a:solidFill>
              </a:rPr>
              <a:t>Our Vision…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459039" y="2060576"/>
            <a:ext cx="72723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“Our vision is of an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inspirational learning experience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, enabling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all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 our students to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achieve individual excellence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and grow as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happy, independent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and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 responsible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young adults, before leaving us fully equipped to embark on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exciting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 and </a:t>
            </a:r>
            <a:r>
              <a:rPr lang="en-GB" altLang="en-US" b="1" dirty="0">
                <a:solidFill>
                  <a:srgbClr val="B80E8B"/>
                </a:solidFill>
                <a:latin typeface="Arial" panose="020B0604020202020204" pitchFamily="34" charset="0"/>
              </a:rPr>
              <a:t>fulfilling futures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064250" y="6237289"/>
            <a:ext cx="457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2600" b="1">
                <a:solidFill>
                  <a:srgbClr val="FF33CC"/>
                </a:solidFill>
                <a:latin typeface="PrimaSans BT" panose="020B0603030804020204" pitchFamily="34" charset="0"/>
                <a:cs typeface="Arial" panose="020B0604020202020204" pitchFamily="34" charset="0"/>
              </a:rPr>
              <a:t>…excellence</a:t>
            </a:r>
            <a:r>
              <a:rPr lang="en-GB" altLang="en-US" sz="2600" b="1">
                <a:solidFill>
                  <a:srgbClr val="FF99FF"/>
                </a:solidFill>
                <a:latin typeface="PrimaSans BT" panose="020B0603030804020204" pitchFamily="34" charset="0"/>
                <a:cs typeface="Arial" panose="020B0604020202020204" pitchFamily="34" charset="0"/>
              </a:rPr>
              <a:t>in</a:t>
            </a:r>
            <a:r>
              <a:rPr lang="en-GB" altLang="en-US" sz="2600" b="1">
                <a:solidFill>
                  <a:srgbClr val="FF33CC"/>
                </a:solidFill>
                <a:latin typeface="PrimaSans BT" panose="020B0603030804020204" pitchFamily="34" charset="0"/>
                <a:cs typeface="Arial" panose="020B0604020202020204" pitchFamily="34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12952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936"/>
            <a:ext cx="6466014" cy="5783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231" y="6237312"/>
            <a:ext cx="280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40"/>
              </a:spcBef>
            </a:pPr>
            <a:r>
              <a:rPr lang="en-US" b="1" spc="-5" dirty="0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...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excellence</a:t>
            </a:r>
            <a:r>
              <a:rPr lang="en-US" b="1" spc="-5" dirty="0" err="1">
                <a:solidFill>
                  <a:srgbClr val="5DAFE2"/>
                </a:solidFill>
                <a:latin typeface="Trebuchet MS"/>
                <a:ea typeface="Calibri"/>
                <a:cs typeface="Times New Roman"/>
              </a:rPr>
              <a:t>in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everyone</a:t>
            </a:r>
            <a:endParaRPr lang="en-GB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6769" t="12201" r="39763" b="-157"/>
          <a:stretch/>
        </p:blipFill>
        <p:spPr>
          <a:xfrm>
            <a:off x="3718546" y="-30088"/>
            <a:ext cx="4754908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936"/>
            <a:ext cx="6466014" cy="5783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231" y="6237312"/>
            <a:ext cx="280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40"/>
              </a:spcBef>
            </a:pPr>
            <a:r>
              <a:rPr lang="en-US" b="1" spc="-5" dirty="0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...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excellence</a:t>
            </a:r>
            <a:r>
              <a:rPr lang="en-US" b="1" spc="-5" dirty="0" err="1">
                <a:solidFill>
                  <a:srgbClr val="5DAFE2"/>
                </a:solidFill>
                <a:latin typeface="Trebuchet MS"/>
                <a:ea typeface="Calibri"/>
                <a:cs typeface="Times New Roman"/>
              </a:rPr>
              <a:t>in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everyone</a:t>
            </a:r>
            <a:endParaRPr lang="en-GB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263" t="19469" r="20469" b="8566"/>
          <a:stretch/>
        </p:blipFill>
        <p:spPr>
          <a:xfrm>
            <a:off x="1524000" y="404665"/>
            <a:ext cx="90839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936"/>
            <a:ext cx="6466014" cy="5783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231" y="6237312"/>
            <a:ext cx="280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40"/>
              </a:spcBef>
            </a:pPr>
            <a:r>
              <a:rPr lang="en-US" b="1" spc="-5" dirty="0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...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excellence</a:t>
            </a:r>
            <a:r>
              <a:rPr lang="en-US" b="1" spc="-5" dirty="0" err="1">
                <a:solidFill>
                  <a:srgbClr val="5DAFE2"/>
                </a:solidFill>
                <a:latin typeface="Trebuchet MS"/>
                <a:ea typeface="Calibri"/>
                <a:cs typeface="Times New Roman"/>
              </a:rPr>
              <a:t>in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everyone</a:t>
            </a:r>
            <a:endParaRPr lang="en-GB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263" t="19469" r="21256" b="570"/>
          <a:stretch/>
        </p:blipFill>
        <p:spPr>
          <a:xfrm>
            <a:off x="1524000" y="825358"/>
            <a:ext cx="9144000" cy="56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936"/>
            <a:ext cx="6466014" cy="5783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231" y="6237312"/>
            <a:ext cx="280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40"/>
              </a:spcBef>
            </a:pPr>
            <a:r>
              <a:rPr lang="en-US" b="1" spc="-5" dirty="0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...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excellence</a:t>
            </a:r>
            <a:r>
              <a:rPr lang="en-US" b="1" spc="-5" dirty="0" err="1">
                <a:solidFill>
                  <a:srgbClr val="5DAFE2"/>
                </a:solidFill>
                <a:latin typeface="Trebuchet MS"/>
                <a:ea typeface="Calibri"/>
                <a:cs typeface="Times New Roman"/>
              </a:rPr>
              <a:t>in</a:t>
            </a:r>
            <a:r>
              <a:rPr lang="en-US" b="1" spc="-5" dirty="0" err="1">
                <a:solidFill>
                  <a:srgbClr val="00589A"/>
                </a:solidFill>
                <a:latin typeface="Trebuchet MS"/>
                <a:ea typeface="Calibri"/>
                <a:cs typeface="Times New Roman"/>
              </a:rPr>
              <a:t>everyone</a:t>
            </a:r>
            <a:endParaRPr lang="en-GB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75520" y="203517"/>
          <a:ext cx="8533170" cy="6999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774">
                  <a:extLst>
                    <a:ext uri="{9D8B030D-6E8A-4147-A177-3AD203B41FA5}">
                      <a16:colId xmlns:a16="http://schemas.microsoft.com/office/drawing/2014/main" val="461721949"/>
                    </a:ext>
                  </a:extLst>
                </a:gridCol>
                <a:gridCol w="1218774">
                  <a:extLst>
                    <a:ext uri="{9D8B030D-6E8A-4147-A177-3AD203B41FA5}">
                      <a16:colId xmlns:a16="http://schemas.microsoft.com/office/drawing/2014/main" val="183937986"/>
                    </a:ext>
                  </a:extLst>
                </a:gridCol>
                <a:gridCol w="1219358">
                  <a:extLst>
                    <a:ext uri="{9D8B030D-6E8A-4147-A177-3AD203B41FA5}">
                      <a16:colId xmlns:a16="http://schemas.microsoft.com/office/drawing/2014/main" val="2712130434"/>
                    </a:ext>
                  </a:extLst>
                </a:gridCol>
                <a:gridCol w="1218774">
                  <a:extLst>
                    <a:ext uri="{9D8B030D-6E8A-4147-A177-3AD203B41FA5}">
                      <a16:colId xmlns:a16="http://schemas.microsoft.com/office/drawing/2014/main" val="3498396649"/>
                    </a:ext>
                  </a:extLst>
                </a:gridCol>
                <a:gridCol w="1219358">
                  <a:extLst>
                    <a:ext uri="{9D8B030D-6E8A-4147-A177-3AD203B41FA5}">
                      <a16:colId xmlns:a16="http://schemas.microsoft.com/office/drawing/2014/main" val="1846598488"/>
                    </a:ext>
                  </a:extLst>
                </a:gridCol>
                <a:gridCol w="1218774">
                  <a:extLst>
                    <a:ext uri="{9D8B030D-6E8A-4147-A177-3AD203B41FA5}">
                      <a16:colId xmlns:a16="http://schemas.microsoft.com/office/drawing/2014/main" val="107782868"/>
                    </a:ext>
                  </a:extLst>
                </a:gridCol>
                <a:gridCol w="1219358">
                  <a:extLst>
                    <a:ext uri="{9D8B030D-6E8A-4147-A177-3AD203B41FA5}">
                      <a16:colId xmlns:a16="http://schemas.microsoft.com/office/drawing/2014/main" val="433949894"/>
                    </a:ext>
                  </a:extLst>
                </a:gridCol>
              </a:tblGrid>
              <a:tr h="3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16026"/>
                  </a:ext>
                </a:extLst>
              </a:tr>
              <a:tr h="94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12/9 – Info Eve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2/10 - A2L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5/10 – Meet FT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11/12 -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26/2 –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1/3 – Prog Eve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9/5 – 16/5 – Assessment Window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16/7 – Full Report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extLst>
                  <a:ext uri="{0D108BD9-81ED-4DB2-BD59-A6C34878D82A}">
                    <a16:rowId xmlns:a16="http://schemas.microsoft.com/office/drawing/2014/main" val="2899448081"/>
                  </a:ext>
                </a:extLst>
              </a:tr>
              <a:tr h="157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12/9 – Info Eve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13/11 -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15/1 – 19/1 – Assessment Window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 Curriculum Evening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5/2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8/2 – Prog Eve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25/6 – Full Report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extLst>
                  <a:ext uri="{0D108BD9-81ED-4DB2-BD59-A6C34878D82A}">
                    <a16:rowId xmlns:a16="http://schemas.microsoft.com/office/drawing/2014/main" val="3884942456"/>
                  </a:ext>
                </a:extLst>
              </a:tr>
              <a:tr h="630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12/9 – Info Eve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6/11 -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9/11 – </a:t>
                      </a:r>
                      <a:r>
                        <a:rPr lang="en-GB" sz="1100" dirty="0" err="1">
                          <a:effectLst/>
                        </a:rPr>
                        <a:t>Prog</a:t>
                      </a:r>
                      <a:r>
                        <a:rPr lang="en-GB" sz="1100" dirty="0">
                          <a:effectLst/>
                        </a:rPr>
                        <a:t> Eve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1/2 Curriculum Evening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5/3 – Full Report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1/5 – 4/5 –Assessment Window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11/6 – Perf Report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extLst>
                  <a:ext uri="{0D108BD9-81ED-4DB2-BD59-A6C34878D82A}">
                    <a16:rowId xmlns:a16="http://schemas.microsoft.com/office/drawing/2014/main" val="3868140654"/>
                  </a:ext>
                </a:extLst>
              </a:tr>
              <a:tr h="126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13/9 – Info Eve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25/9 – 6/10 – Assessment Window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23/10- Perf Report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7/12 – Prog Eve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22/1 - Perf Report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12/3 – 21/3 – Assessment Window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7/5 – Full Report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4/6 – 20/6 - Assessment Window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w/c 9/7 Perf Report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extLst>
                  <a:ext uri="{0D108BD9-81ED-4DB2-BD59-A6C34878D82A}">
                    <a16:rowId xmlns:a16="http://schemas.microsoft.com/office/drawing/2014/main" val="1696428657"/>
                  </a:ext>
                </a:extLst>
              </a:tr>
              <a:tr h="126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13/9 – Info Eve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2/10 -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12/10 – Prog Eve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20/11 – 29/11 – Assessment Window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11/12 -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29/1 – Full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19/2 – 23/2 Assessment Window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w/c 12/3 – Perf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19/3 onwards - FC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16/4 – 20/4 – Possible Assessment Window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7" marR="47517" marT="0" marB="0"/>
                </a:tc>
                <a:extLst>
                  <a:ext uri="{0D108BD9-81ED-4DB2-BD59-A6C34878D82A}">
                    <a16:rowId xmlns:a16="http://schemas.microsoft.com/office/drawing/2014/main" val="350760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87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PrimaSans BT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Garstang Community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Alasdair Ashcroft</dc:creator>
  <cp:lastModifiedBy>Clare Whittingham</cp:lastModifiedBy>
  <cp:revision>1</cp:revision>
  <dcterms:created xsi:type="dcterms:W3CDTF">2017-09-19T16:28:31Z</dcterms:created>
  <dcterms:modified xsi:type="dcterms:W3CDTF">2017-09-20T08:27:42Z</dcterms:modified>
</cp:coreProperties>
</file>